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684" r:id="rId2"/>
    <p:sldId id="685" r:id="rId3"/>
    <p:sldId id="686" r:id="rId4"/>
  </p:sldIdLst>
  <p:sldSz cx="12192000" cy="6858000"/>
  <p:notesSz cx="6858000" cy="9144000"/>
  <p:custDataLst>
    <p:tags r:id="rId7"/>
  </p:custDataLst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Daniela Gallotti" initials="DG" lastIdx="1" clrIdx="0">
    <p:extLst>
      <p:ext uri="{19B8F6BF-5375-455C-9EA6-DF929625EA0E}">
        <p15:presenceInfo xmlns:p15="http://schemas.microsoft.com/office/powerpoint/2012/main" userId="69d8cae9b5c2ae2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2669"/>
    <a:srgbClr val="357FC2"/>
    <a:srgbClr val="003278"/>
    <a:srgbClr val="304F79"/>
    <a:srgbClr val="FFFFFF"/>
    <a:srgbClr val="003176"/>
    <a:srgbClr val="CFDADD"/>
    <a:srgbClr val="003379"/>
    <a:srgbClr val="5C6C84"/>
    <a:srgbClr val="0034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3432" autoAdjust="0"/>
  </p:normalViewPr>
  <p:slideViewPr>
    <p:cSldViewPr snapToGrid="0" showGuides="1">
      <p:cViewPr varScale="1">
        <p:scale>
          <a:sx n="106" d="100"/>
          <a:sy n="106" d="100"/>
        </p:scale>
        <p:origin x="732" y="11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heme" Target="theme/theme1.xml"/><Relationship Id="rId5" Type="http://schemas.openxmlformats.org/officeDocument/2006/relationships/notesMaster" Target="notesMasters/notesMaster1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024A9F-1515-48A8-B540-25429369516A}" type="datetime1">
              <a:rPr lang="it-IT" smtClean="0"/>
              <a:pPr/>
              <a:t>11/11/2022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B114AA-B6ED-4C57-8328-D422FE8E54E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2129299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1ACF8C-2FB2-48B4-B0FE-2FFE49AEE0D5}" type="datetime1">
              <a:rPr lang="it-IT" smtClean="0"/>
              <a:pPr/>
              <a:t>11/11/2022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D59D2E-FA4E-4E47-A50E-EC6E64F8C0E1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6573638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2.bin"/><Relationship Id="rId4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6.jpeg"/><Relationship Id="rId2" Type="http://schemas.openxmlformats.org/officeDocument/2006/relationships/tags" Target="../tags/tag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3.bin"/><Relationship Id="rId4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4.bin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65414497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70" name="Diapositiva think-cell" r:id="rId5" imgW="360" imgH="360" progId="">
                  <p:embed/>
                </p:oleObj>
              </mc:Choice>
              <mc:Fallback>
                <p:oleObj name="Diapositiva think-cell" r:id="rId5" imgW="360" imgH="360" progId="">
                  <p:embed/>
                  <p:pic>
                    <p:nvPicPr>
                      <p:cNvPr id="0" name="Picture 4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ttangolo 3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en-US" sz="3200" b="0" i="0" baseline="0" dirty="0">
              <a:latin typeface="Calibri" panose="020F0502020204030204" pitchFamily="34" charset="0"/>
              <a:ea typeface="+mj-ea"/>
              <a:cs typeface="+mj-cs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1828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61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60680130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4" name="Diapositiva think-cell" r:id="rId5" imgW="360" imgH="360" progId="">
                  <p:embed/>
                </p:oleObj>
              </mc:Choice>
              <mc:Fallback>
                <p:oleObj name="Diapositiva think-cell" r:id="rId5" imgW="360" imgH="360" progId="">
                  <p:embed/>
                  <p:pic>
                    <p:nvPicPr>
                      <p:cNvPr id="0" name="Picture 4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ttangolo 3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en-US" sz="3200" b="0" i="0" baseline="0" dirty="0">
              <a:latin typeface="Calibri" panose="020F0502020204030204" pitchFamily="34" charset="0"/>
              <a:ea typeface="+mj-ea"/>
              <a:cs typeface="+mj-cs"/>
              <a:sym typeface="Calibri" panose="020F0502020204030204" pitchFamily="34" charset="0"/>
            </a:endParaRPr>
          </a:p>
        </p:txBody>
      </p:sp>
      <p:pic>
        <p:nvPicPr>
          <p:cNvPr id="13" name="Immagine 12"/>
          <p:cNvPicPr>
            <a:picLocks noChangeAspect="1"/>
          </p:cNvPicPr>
          <p:nvPr userDrawn="1"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129397"/>
            <a:ext cx="12192000" cy="5728603"/>
          </a:xfrm>
          <a:prstGeom prst="rect">
            <a:avLst/>
          </a:prstGeom>
        </p:spPr>
      </p:pic>
      <p:sp>
        <p:nvSpPr>
          <p:cNvPr id="2" name="CasellaDiTesto 1"/>
          <p:cNvSpPr txBox="1"/>
          <p:nvPr userDrawn="1"/>
        </p:nvSpPr>
        <p:spPr>
          <a:xfrm>
            <a:off x="174172" y="1407886"/>
            <a:ext cx="972457" cy="1973943"/>
          </a:xfrm>
          <a:prstGeom prst="rect">
            <a:avLst/>
          </a:prstGeom>
          <a:solidFill>
            <a:srgbClr val="5C6C84"/>
          </a:solidFill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936790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09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97007411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0" name="Diapositiva think-cell" r:id="rId5" imgW="360" imgH="360" progId="">
                  <p:embed/>
                </p:oleObj>
              </mc:Choice>
              <mc:Fallback>
                <p:oleObj name="Diapositiva think-cell" r:id="rId5" imgW="360" imgH="360" progId="">
                  <p:embed/>
                  <p:pic>
                    <p:nvPicPr>
                      <p:cNvPr id="0" name="Picture 4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ttangolo 3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en-US" sz="2800" b="0" i="0" baseline="0" dirty="0">
              <a:latin typeface="Calibri" panose="020F0502020204030204" pitchFamily="34" charset="0"/>
              <a:ea typeface="+mj-ea"/>
              <a:cs typeface="+mj-cs"/>
              <a:sym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173" y="226418"/>
            <a:ext cx="10515600" cy="3877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2800" b="0">
                <a:solidFill>
                  <a:srgbClr val="00347B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60996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0F9D46-023F-4CBE-8922-856E65A21E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fr-FR" dirty="0" err="1"/>
              <a:t>Title</a:t>
            </a:r>
            <a:r>
              <a:rPr lang="fr-FR" dirty="0"/>
              <a:t> </a:t>
            </a:r>
            <a:r>
              <a:rPr lang="fr-FR" dirty="0" err="1"/>
              <a:t>Text</a:t>
            </a:r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D14185D-66C0-4640-903F-18D1253866A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4838" y="778669"/>
            <a:ext cx="11181557" cy="600869"/>
          </a:xfrm>
        </p:spPr>
        <p:txBody>
          <a:bodyPr>
            <a:normAutofit/>
          </a:bodyPr>
          <a:lstStyle>
            <a:lvl1pPr marL="0" marR="0" indent="0" algn="l" defTabSz="41275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 sz="2000" b="0" i="1" u="none" strike="noStrike" cap="all" spc="38" baseline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uFillTx/>
                <a:latin typeface="FoundrySterling-Medium"/>
                <a:ea typeface="FoundrySterling-Demi" panose="00000600000000000000" pitchFamily="2" charset="0"/>
                <a:cs typeface="FoundrySterling-Medium"/>
                <a:sym typeface="Raleway Light"/>
              </a:defRPr>
            </a:lvl1pPr>
          </a:lstStyle>
          <a:p>
            <a:pPr marL="0" marR="0" lvl="0" indent="0" algn="l" defTabSz="41275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Under – </a:t>
            </a:r>
            <a:r>
              <a:rPr lang="fr-FR" dirty="0" err="1"/>
              <a:t>title</a:t>
            </a:r>
            <a:endParaRPr lang="fr-FR" dirty="0"/>
          </a:p>
          <a:p>
            <a:pPr lvl="0"/>
            <a:endParaRPr lang="fr-FR" dirty="0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68D06313-2EB0-4BEA-9286-63A780C1DF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4838" y="1762125"/>
            <a:ext cx="11181580" cy="4079875"/>
          </a:xfrm>
        </p:spPr>
        <p:txBody>
          <a:bodyPr/>
          <a:lstStyle/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98939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D9278-1040-4BDD-9291-904FDB75443D}" type="datetimeFigureOut">
              <a:rPr lang="en-GB" smtClean="0"/>
              <a:pPr/>
              <a:t>11/11/2022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6B667-B76B-4E12-ABAB-A78CFA38E42A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21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2.xml"/><Relationship Id="rId13" Type="http://schemas.openxmlformats.org/officeDocument/2006/relationships/image" Target="../media/image4.tiff"/><Relationship Id="rId3" Type="http://schemas.openxmlformats.org/officeDocument/2006/relationships/slideLayout" Target="../slideLayouts/slideLayout3.xml"/><Relationship Id="rId7" Type="http://schemas.openxmlformats.org/officeDocument/2006/relationships/vmlDrawing" Target="../drawings/vmlDrawing1.v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emf"/><Relationship Id="rId4" Type="http://schemas.openxmlformats.org/officeDocument/2006/relationships/slideLayout" Target="../slideLayouts/slideLayout4.xml"/><Relationship Id="rId9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ggetto 1" hidden="1"/>
          <p:cNvGraphicFramePr>
            <a:graphicFrameLocks noChangeAspect="1"/>
          </p:cNvGraphicFramePr>
          <p:nvPr userDrawn="1">
            <p:custDataLst>
              <p:tags r:id="rId8"/>
            </p:custDataLst>
            <p:extLst>
              <p:ext uri="{D42A27DB-BD31-4B8C-83A1-F6EECF244321}">
                <p14:modId xmlns:p14="http://schemas.microsoft.com/office/powerpoint/2010/main" val="424296656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7" name="Diapositiva think-cell" r:id="rId9" imgW="360" imgH="360" progId="">
                  <p:embed/>
                </p:oleObj>
              </mc:Choice>
              <mc:Fallback>
                <p:oleObj name="Diapositiva think-cell" r:id="rId9" imgW="360" imgH="360" progId="">
                  <p:embed/>
                  <p:pic>
                    <p:nvPicPr>
                      <p:cNvPr id="0" name="Picture 4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Image 9" descr="logo_chaffoteaux.png">
            <a:extLst>
              <a:ext uri="{FF2B5EF4-FFF2-40B4-BE49-F238E27FC236}">
                <a16:creationId xmlns:a16="http://schemas.microsoft.com/office/drawing/2014/main" id="{506A3118-DA6C-4B57-801F-01487A2DEBF5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5165" y="252618"/>
            <a:ext cx="2839056" cy="557165"/>
          </a:xfrm>
          <a:prstGeom prst="rect">
            <a:avLst/>
          </a:prstGeom>
        </p:spPr>
      </p:pic>
      <p:sp>
        <p:nvSpPr>
          <p:cNvPr id="10" name="Rettangolo 9"/>
          <p:cNvSpPr/>
          <p:nvPr userDrawn="1"/>
        </p:nvSpPr>
        <p:spPr>
          <a:xfrm>
            <a:off x="11404021" y="6356104"/>
            <a:ext cx="389400" cy="368300"/>
          </a:xfrm>
          <a:prstGeom prst="rect">
            <a:avLst/>
          </a:prstGeom>
          <a:solidFill>
            <a:srgbClr val="003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Rectangle 18"/>
          <p:cNvSpPr/>
          <p:nvPr userDrawn="1"/>
        </p:nvSpPr>
        <p:spPr>
          <a:xfrm>
            <a:off x="11271637" y="6366267"/>
            <a:ext cx="68066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1ACEEC-08B1-B64E-B1CE-E3E7CAF5AC64}" type="slidenum">
              <a:rPr kumimoji="0" lang="it-IT" sz="16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Image 9" descr="logo_chaffoteaux.png">
            <a:extLst>
              <a:ext uri="{FF2B5EF4-FFF2-40B4-BE49-F238E27FC236}">
                <a16:creationId xmlns:a16="http://schemas.microsoft.com/office/drawing/2014/main" id="{506A3118-DA6C-4B57-801F-01487A2DEB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004"/>
          <a:stretch/>
        </p:blipFill>
        <p:spPr>
          <a:xfrm>
            <a:off x="205600" y="6255511"/>
            <a:ext cx="489728" cy="534666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 userDrawn="1"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56"/>
          <a:stretch/>
        </p:blipFill>
        <p:spPr>
          <a:xfrm>
            <a:off x="728121" y="6355264"/>
            <a:ext cx="10635477" cy="369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473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4" r:id="rId3"/>
    <p:sldLayoutId id="2147483678" r:id="rId4"/>
    <p:sldLayoutId id="2147483688" r:id="rId5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7273635" y="961386"/>
            <a:ext cx="4499113" cy="520681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38310" y="4199384"/>
            <a:ext cx="4448274" cy="170929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429" y="1903208"/>
            <a:ext cx="2273704" cy="1596595"/>
          </a:xfrm>
          <a:prstGeom prst="rect">
            <a:avLst/>
          </a:prstGeom>
        </p:spPr>
      </p:pic>
      <p:sp>
        <p:nvSpPr>
          <p:cNvPr id="11" name="Titolo 1"/>
          <p:cNvSpPr txBox="1">
            <a:spLocks/>
          </p:cNvSpPr>
          <p:nvPr/>
        </p:nvSpPr>
        <p:spPr>
          <a:xfrm>
            <a:off x="174173" y="162250"/>
            <a:ext cx="10515600" cy="387798"/>
          </a:xfrm>
        </p:spPr>
        <p:txBody>
          <a:bodyPr lIns="0" tIns="0" rIns="0" b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100" b="1" i="0" kern="1200">
                <a:solidFill>
                  <a:srgbClr val="C4122F"/>
                </a:solidFill>
                <a:latin typeface="ProximaNova-Extrabld"/>
                <a:ea typeface="+mj-ea"/>
                <a:cs typeface="ProximaNova-Extrabld"/>
              </a:defRPr>
            </a:lvl1pPr>
          </a:lstStyle>
          <a:p>
            <a:r>
              <a:rPr lang="it-IT" sz="2800" b="0" dirty="0">
                <a:solidFill>
                  <a:srgbClr val="00347B"/>
                </a:solidFill>
                <a:latin typeface="+mn-lt"/>
                <a:cs typeface="+mj-cs"/>
              </a:rPr>
              <a:t>Termoregolazione Classe V: soluzione tecnica Opentherm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907643" y="1365322"/>
            <a:ext cx="1818844" cy="2163562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174173" y="1051496"/>
            <a:ext cx="7751351" cy="3744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8986" indent="-285750" defTabSz="431343" eaLnBrk="0" fontAlgn="base">
              <a:lnSpc>
                <a:spcPts val="1000"/>
              </a:lnSpc>
              <a:spcBef>
                <a:spcPts val="600"/>
              </a:spcBef>
              <a:spcAft>
                <a:spcPts val="1800"/>
              </a:spcAft>
              <a:buSzPct val="130000"/>
              <a:buBlip>
                <a:blip r:embed="rId5"/>
              </a:buBlip>
            </a:pPr>
            <a:r>
              <a:rPr lang="it-IT" sz="2000" dirty="0"/>
              <a:t>Bundle gateway Opentherm con cronotermostato Honeywell </a:t>
            </a:r>
          </a:p>
          <a:p>
            <a:pPr marL="558986" indent="-285750" defTabSz="431343" eaLnBrk="0" fontAlgn="base">
              <a:lnSpc>
                <a:spcPts val="1000"/>
              </a:lnSpc>
              <a:spcBef>
                <a:spcPts val="600"/>
              </a:spcBef>
              <a:spcAft>
                <a:spcPts val="1800"/>
              </a:spcAft>
              <a:buSzPct val="130000"/>
              <a:buBlip>
                <a:blip r:embed="rId5"/>
              </a:buBlip>
            </a:pPr>
            <a:r>
              <a:rPr lang="it-IT" sz="2000" dirty="0"/>
              <a:t>Soluzione fuori catalogo</a:t>
            </a:r>
          </a:p>
          <a:p>
            <a:pPr marL="558986" indent="-285750" defTabSz="431343" eaLnBrk="0" fontAlgn="base">
              <a:lnSpc>
                <a:spcPts val="1000"/>
              </a:lnSpc>
              <a:spcBef>
                <a:spcPts val="600"/>
              </a:spcBef>
              <a:spcAft>
                <a:spcPts val="1800"/>
              </a:spcAft>
              <a:buSzPct val="130000"/>
              <a:buBlip>
                <a:blip r:embed="rId5"/>
              </a:buBlip>
            </a:pPr>
            <a:r>
              <a:rPr lang="it-IT" sz="2000" dirty="0"/>
              <a:t>Imballo neutro </a:t>
            </a:r>
          </a:p>
          <a:p>
            <a:pPr marL="558986" indent="-285750" defTabSz="431343" eaLnBrk="0" fontAlgn="base">
              <a:lnSpc>
                <a:spcPts val="1000"/>
              </a:lnSpc>
              <a:spcBef>
                <a:spcPts val="600"/>
              </a:spcBef>
              <a:spcAft>
                <a:spcPts val="1800"/>
              </a:spcAft>
              <a:buSzPct val="130000"/>
              <a:buBlip>
                <a:blip r:embed="rId5"/>
              </a:buBlip>
            </a:pPr>
            <a:r>
              <a:rPr lang="it-IT" sz="2000" dirty="0"/>
              <a:t>Programmazione settimanale </a:t>
            </a:r>
          </a:p>
          <a:p>
            <a:pPr marL="558986" indent="-285750" defTabSz="431343" eaLnBrk="0" fontAlgn="base">
              <a:lnSpc>
                <a:spcPts val="1000"/>
              </a:lnSpc>
              <a:spcBef>
                <a:spcPts val="600"/>
              </a:spcBef>
              <a:spcAft>
                <a:spcPts val="1800"/>
              </a:spcAft>
              <a:buSzPct val="130000"/>
              <a:buBlip>
                <a:blip r:embed="rId5"/>
              </a:buBlip>
            </a:pPr>
            <a:r>
              <a:rPr lang="it-IT" sz="2000" dirty="0"/>
              <a:t>Interfaccia semplice</a:t>
            </a:r>
          </a:p>
          <a:p>
            <a:pPr marL="558986" indent="-285750" defTabSz="431343" eaLnBrk="0" fontAlgn="base">
              <a:lnSpc>
                <a:spcPts val="1000"/>
              </a:lnSpc>
              <a:spcBef>
                <a:spcPts val="600"/>
              </a:spcBef>
              <a:spcAft>
                <a:spcPts val="1800"/>
              </a:spcAft>
              <a:buSzPct val="130000"/>
              <a:buBlip>
                <a:blip r:embed="rId5"/>
              </a:buBlip>
            </a:pPr>
            <a:endParaRPr lang="it-IT" sz="2000" dirty="0"/>
          </a:p>
          <a:p>
            <a:pPr marL="558986" indent="-285750" defTabSz="431343" eaLnBrk="0" fontAlgn="base">
              <a:lnSpc>
                <a:spcPts val="1000"/>
              </a:lnSpc>
              <a:spcBef>
                <a:spcPts val="600"/>
              </a:spcBef>
              <a:spcAft>
                <a:spcPts val="1800"/>
              </a:spcAft>
              <a:buSzPct val="130000"/>
              <a:buBlip>
                <a:blip r:embed="rId5"/>
              </a:buBlip>
            </a:pPr>
            <a:r>
              <a:rPr lang="it-IT" sz="2000" b="1" dirty="0"/>
              <a:t>No gestione delle zone </a:t>
            </a:r>
          </a:p>
          <a:p>
            <a:pPr marL="558986" indent="-285750" defTabSz="431343" eaLnBrk="0" fontAlgn="base">
              <a:lnSpc>
                <a:spcPts val="1000"/>
              </a:lnSpc>
              <a:spcBef>
                <a:spcPts val="600"/>
              </a:spcBef>
              <a:spcAft>
                <a:spcPts val="1800"/>
              </a:spcAft>
              <a:buSzPct val="130000"/>
              <a:buBlip>
                <a:blip r:embed="rId5"/>
              </a:buBlip>
            </a:pPr>
            <a:r>
              <a:rPr lang="it-IT" sz="2000" b="1" dirty="0"/>
              <a:t>No connettività</a:t>
            </a:r>
          </a:p>
          <a:p>
            <a:pPr marL="558986" indent="-285750" defTabSz="431343" eaLnBrk="0" fontAlgn="base">
              <a:lnSpc>
                <a:spcPts val="1000"/>
              </a:lnSpc>
              <a:spcBef>
                <a:spcPts val="600"/>
              </a:spcBef>
              <a:spcAft>
                <a:spcPts val="1800"/>
              </a:spcAft>
              <a:buSzPct val="130000"/>
              <a:buBlip>
                <a:blip r:embed="rId5"/>
              </a:buBlip>
            </a:pPr>
            <a:r>
              <a:rPr lang="it-IT" sz="2000" b="1" dirty="0"/>
              <a:t>No settaggio temperatura AQS (DA FARE IN CALDAIA)</a:t>
            </a:r>
          </a:p>
        </p:txBody>
      </p:sp>
    </p:spTree>
    <p:extLst>
      <p:ext uri="{BB962C8B-B14F-4D97-AF65-F5344CB8AC3E}">
        <p14:creationId xmlns:p14="http://schemas.microsoft.com/office/powerpoint/2010/main" val="426093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1"/>
          <p:cNvSpPr txBox="1">
            <a:spLocks/>
          </p:cNvSpPr>
          <p:nvPr/>
        </p:nvSpPr>
        <p:spPr>
          <a:xfrm>
            <a:off x="174173" y="162250"/>
            <a:ext cx="10515600" cy="387798"/>
          </a:xfrm>
        </p:spPr>
        <p:txBody>
          <a:bodyPr lIns="0" tIns="0" rIns="0" b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100" b="1" i="0" kern="1200">
                <a:solidFill>
                  <a:srgbClr val="C4122F"/>
                </a:solidFill>
                <a:latin typeface="ProximaNova-Extrabld"/>
                <a:ea typeface="+mj-ea"/>
                <a:cs typeface="ProximaNova-Extrabld"/>
              </a:defRPr>
            </a:lvl1pPr>
          </a:lstStyle>
          <a:p>
            <a:r>
              <a:rPr lang="it-IT" sz="2800" b="0" dirty="0">
                <a:solidFill>
                  <a:srgbClr val="00347B"/>
                </a:solidFill>
                <a:latin typeface="+mn-lt"/>
                <a:cs typeface="+mj-cs"/>
              </a:rPr>
              <a:t>Schema installativo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859" y="956673"/>
            <a:ext cx="10190281" cy="4529015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665018" y="5721927"/>
            <a:ext cx="4256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*compatibile con tutte le caldaie a catalogo</a:t>
            </a:r>
          </a:p>
        </p:txBody>
      </p:sp>
    </p:spTree>
    <p:extLst>
      <p:ext uri="{BB962C8B-B14F-4D97-AF65-F5344CB8AC3E}">
        <p14:creationId xmlns:p14="http://schemas.microsoft.com/office/powerpoint/2010/main" val="59114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object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697076"/>
              </p:ext>
            </p:extLst>
          </p:nvPr>
        </p:nvGraphicFramePr>
        <p:xfrm>
          <a:off x="318657" y="2036512"/>
          <a:ext cx="11499271" cy="405255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84980">
                  <a:extLst>
                    <a:ext uri="{9D8B030D-6E8A-4147-A177-3AD203B41FA5}">
                      <a16:colId xmlns:a16="http://schemas.microsoft.com/office/drawing/2014/main" val="2458978225"/>
                    </a:ext>
                  </a:extLst>
                </a:gridCol>
                <a:gridCol w="42267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875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84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it-IT" sz="2400" b="1" i="0" dirty="0">
                        <a:latin typeface="+mn-lt"/>
                        <a:cs typeface="ProximaNova-Black"/>
                      </a:endParaRPr>
                    </a:p>
                  </a:txBody>
                  <a:tcPr marL="0" marR="0" marT="3175" marB="0" anchor="ctr">
                    <a:lnL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2400" b="1" i="0" spc="-10" dirty="0">
                          <a:solidFill>
                            <a:srgbClr val="052669"/>
                          </a:solidFill>
                          <a:latin typeface="+mn-lt"/>
                          <a:cs typeface="ProximaNova-Black"/>
                        </a:rPr>
                        <a:t>EXPERT CONTROL</a:t>
                      </a:r>
                      <a:endParaRPr lang="it-IT" sz="2400" b="1" i="0" dirty="0">
                        <a:solidFill>
                          <a:srgbClr val="052669"/>
                        </a:solidFill>
                        <a:latin typeface="+mn-lt"/>
                        <a:cs typeface="ProximaNova-Black"/>
                      </a:endParaRPr>
                    </a:p>
                  </a:txBody>
                  <a:tcPr marL="0" marR="0" marT="317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2400" b="1" i="0" spc="-10" dirty="0">
                          <a:solidFill>
                            <a:srgbClr val="052669"/>
                          </a:solidFill>
                          <a:latin typeface="+mn-lt"/>
                          <a:cs typeface="ProximaNova-Black"/>
                        </a:rPr>
                        <a:t>Cronotermostato</a:t>
                      </a:r>
                      <a:r>
                        <a:rPr lang="it-IT" sz="2400" b="1" i="0" spc="-10" baseline="0" dirty="0">
                          <a:solidFill>
                            <a:srgbClr val="052669"/>
                          </a:solidFill>
                          <a:latin typeface="+mn-lt"/>
                          <a:cs typeface="ProximaNova-Black"/>
                        </a:rPr>
                        <a:t> Opentherm</a:t>
                      </a:r>
                      <a:endParaRPr lang="it-IT" sz="2400" b="1" i="0" dirty="0">
                        <a:solidFill>
                          <a:srgbClr val="052669"/>
                        </a:solidFill>
                        <a:latin typeface="+mn-lt"/>
                        <a:cs typeface="ProximaNova-Black"/>
                      </a:endParaRPr>
                    </a:p>
                  </a:txBody>
                  <a:tcPr marL="0" marR="0" marT="317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7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b="1" spc="-5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Modulazione</a:t>
                      </a:r>
                    </a:p>
                  </a:txBody>
                  <a:tcPr marL="0" marR="0" marT="6985" marB="0" anchor="ctr">
                    <a:lnL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spc="-5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Si</a:t>
                      </a:r>
                    </a:p>
                  </a:txBody>
                  <a:tcPr marL="0" marR="0" marT="698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it-IT" sz="16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ProximaNova-Light"/>
                        </a:rPr>
                        <a:t>Si, grazie al  gateway</a:t>
                      </a:r>
                      <a:r>
                        <a:rPr lang="it-IT" sz="1600" b="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ProximaNova-Light"/>
                        </a:rPr>
                        <a:t> opentherm</a:t>
                      </a:r>
                      <a:endParaRPr lang="it-IT" sz="16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ProximaNova-Light"/>
                      </a:endParaRPr>
                    </a:p>
                  </a:txBody>
                  <a:tcPr marL="0" marR="0" marT="698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7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b="1" spc="-5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Protocollo</a:t>
                      </a:r>
                      <a:r>
                        <a:rPr lang="it-IT" sz="1600" b="1" spc="-5" baseline="0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 comunicazione </a:t>
                      </a:r>
                      <a:endParaRPr lang="it-IT" sz="1600" b="1" spc="-5" dirty="0">
                        <a:solidFill>
                          <a:schemeClr val="tx1"/>
                        </a:solidFill>
                        <a:latin typeface="+mn-lt"/>
                        <a:cs typeface="ProximaNova-Light"/>
                      </a:endParaRPr>
                    </a:p>
                  </a:txBody>
                  <a:tcPr marL="0" marR="0" marT="6985" marB="0" anchor="ctr">
                    <a:lnL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spc="-5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Ebus2</a:t>
                      </a:r>
                    </a:p>
                  </a:txBody>
                  <a:tcPr marL="0" marR="0" marT="698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it-IT" sz="16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ProximaNova-Light"/>
                        </a:rPr>
                        <a:t>Opentherm</a:t>
                      </a:r>
                    </a:p>
                  </a:txBody>
                  <a:tcPr marL="0" marR="0" marT="698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8967487"/>
                  </a:ext>
                </a:extLst>
              </a:tr>
              <a:tr h="5195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Programmazione riscaldamento</a:t>
                      </a:r>
                      <a:r>
                        <a:rPr lang="it-IT" sz="1600" b="1" baseline="0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 giornaliera e settimanale </a:t>
                      </a:r>
                      <a:endParaRPr sz="1600" b="1" dirty="0">
                        <a:solidFill>
                          <a:schemeClr val="tx1"/>
                        </a:solidFill>
                        <a:latin typeface="+mn-lt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Si  </a:t>
                      </a:r>
                      <a:endParaRPr sz="1600" dirty="0">
                        <a:solidFill>
                          <a:schemeClr val="tx1"/>
                        </a:solidFill>
                        <a:latin typeface="+mn-lt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it-IT" sz="16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ProximaNova-Light"/>
                        </a:rPr>
                        <a:t>Si </a:t>
                      </a:r>
                      <a:endParaRPr sz="16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46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Impostazione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temperatura AQS</a:t>
                      </a:r>
                      <a:endParaRPr sz="1600" b="1" dirty="0">
                        <a:solidFill>
                          <a:schemeClr val="tx1"/>
                        </a:solidFill>
                        <a:latin typeface="+mn-lt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Si </a:t>
                      </a:r>
                      <a:endParaRPr sz="1600" dirty="0">
                        <a:solidFill>
                          <a:schemeClr val="tx1"/>
                        </a:solidFill>
                        <a:latin typeface="+mn-lt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it-IT" sz="16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ProximaNova-Light"/>
                        </a:rPr>
                        <a:t>in</a:t>
                      </a:r>
                      <a:r>
                        <a:rPr lang="it-IT" sz="1600" b="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ProximaNova-Light"/>
                        </a:rPr>
                        <a:t> caldaia</a:t>
                      </a:r>
                      <a:endParaRPr sz="16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7200664"/>
                  </a:ext>
                </a:extLst>
              </a:tr>
              <a:tr h="5195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Connettività</a:t>
                      </a:r>
                      <a:endParaRPr sz="1600" b="1" dirty="0">
                        <a:solidFill>
                          <a:schemeClr val="tx1"/>
                        </a:solidFill>
                        <a:latin typeface="+mn-lt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ProximaNova-Light"/>
                        </a:rPr>
                        <a:t>Si, in abbinamento al gateway</a:t>
                      </a:r>
                      <a:r>
                        <a:rPr lang="it-IT" sz="16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ProximaNova-Light"/>
                        </a:rPr>
                        <a:t> </a:t>
                      </a:r>
                      <a:endParaRPr lang="it-IT" sz="16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it-IT" sz="16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ProximaNova-Light"/>
                        </a:rPr>
                        <a:t>No</a:t>
                      </a:r>
                      <a:endParaRPr sz="16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9943024"/>
                  </a:ext>
                </a:extLst>
              </a:tr>
              <a:tr h="5195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Gestione zone</a:t>
                      </a:r>
                      <a:endParaRPr sz="1600" b="1" dirty="0">
                        <a:solidFill>
                          <a:schemeClr val="tx1"/>
                        </a:solidFill>
                        <a:latin typeface="+mn-lt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Si, in abbinamento al modulo gestione zone</a:t>
                      </a:r>
                      <a:endParaRPr sz="1600" dirty="0">
                        <a:solidFill>
                          <a:schemeClr val="tx1"/>
                        </a:solidFill>
                        <a:latin typeface="+mn-lt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it-IT" sz="16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ProximaNova-Light"/>
                        </a:rPr>
                        <a:t>No</a:t>
                      </a:r>
                      <a:endParaRPr sz="16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9605570"/>
                  </a:ext>
                </a:extLst>
              </a:tr>
              <a:tr h="5195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Compatibilità</a:t>
                      </a:r>
                      <a:r>
                        <a:rPr lang="it-IT" sz="1600" b="1" baseline="0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 </a:t>
                      </a:r>
                      <a:endParaRPr sz="1600" b="1" dirty="0">
                        <a:solidFill>
                          <a:schemeClr val="tx1"/>
                        </a:solidFill>
                        <a:latin typeface="+mn-lt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5266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it-IT" sz="1600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Tutte</a:t>
                      </a:r>
                      <a:r>
                        <a:rPr lang="it-IT" sz="1600" baseline="0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 le caldaie</a:t>
                      </a:r>
                      <a:endParaRPr sz="1600" dirty="0">
                        <a:solidFill>
                          <a:schemeClr val="tx1"/>
                        </a:solidFill>
                        <a:latin typeface="+mn-lt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Tutte</a:t>
                      </a:r>
                      <a:r>
                        <a:rPr lang="it-IT" sz="1600" baseline="0" dirty="0">
                          <a:solidFill>
                            <a:schemeClr val="tx1"/>
                          </a:solidFill>
                          <a:latin typeface="+mn-lt"/>
                          <a:cs typeface="ProximaNova-Light"/>
                        </a:rPr>
                        <a:t> le caldaie</a:t>
                      </a:r>
                      <a:endParaRPr lang="it-IT" sz="1600" dirty="0">
                        <a:solidFill>
                          <a:schemeClr val="tx1"/>
                        </a:solidFill>
                        <a:latin typeface="+mn-lt"/>
                        <a:cs typeface="ProximaNova-Ligh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2368156"/>
                  </a:ext>
                </a:extLst>
              </a:tr>
            </a:tbl>
          </a:graphicData>
        </a:graphic>
      </p:graphicFrame>
      <p:sp>
        <p:nvSpPr>
          <p:cNvPr id="7" name="Titolo 1"/>
          <p:cNvSpPr txBox="1">
            <a:spLocks/>
          </p:cNvSpPr>
          <p:nvPr/>
        </p:nvSpPr>
        <p:spPr>
          <a:xfrm>
            <a:off x="174173" y="162250"/>
            <a:ext cx="10515600" cy="387798"/>
          </a:xfrm>
        </p:spPr>
        <p:txBody>
          <a:bodyPr lIns="0" tIns="0" rIns="0" b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100" b="1" i="0" kern="1200">
                <a:solidFill>
                  <a:srgbClr val="C4122F"/>
                </a:solidFill>
                <a:latin typeface="ProximaNova-Extrabld"/>
                <a:ea typeface="+mj-ea"/>
                <a:cs typeface="ProximaNova-Extrabld"/>
              </a:defRPr>
            </a:lvl1pPr>
          </a:lstStyle>
          <a:p>
            <a:r>
              <a:rPr lang="it-IT" sz="2800" b="0" dirty="0">
                <a:solidFill>
                  <a:srgbClr val="00347B"/>
                </a:solidFill>
                <a:latin typeface="+mn-lt"/>
                <a:cs typeface="+mj-cs"/>
              </a:rPr>
              <a:t>Expert Control vs Cronotermostato Opentherm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431" y="922861"/>
            <a:ext cx="1283447" cy="901235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37860" y="927220"/>
            <a:ext cx="850680" cy="892516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31135" y="812383"/>
            <a:ext cx="1441605" cy="1086515"/>
          </a:xfrm>
          <a:prstGeom prst="rect">
            <a:avLst/>
          </a:prstGeom>
        </p:spPr>
      </p:pic>
      <p:cxnSp>
        <p:nvCxnSpPr>
          <p:cNvPr id="13" name="Connettore diritto 12"/>
          <p:cNvCxnSpPr/>
          <p:nvPr/>
        </p:nvCxnSpPr>
        <p:spPr>
          <a:xfrm>
            <a:off x="318657" y="2040872"/>
            <a:ext cx="0" cy="40481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804220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ylcW4twYgI2vUEAxrplO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ylcW4twYgI2vUEAxrplO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G1biTgKaMllq4nrZBrQrw"/>
</p:tagLst>
</file>

<file path=ppt/theme/theme1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zione 27-9" id="{D03C1ADE-2EDA-D44E-8ECE-D9C0DF3218AC}" vid="{AE972699-2F68-BE48-BB73-BFF83A7F0332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5528</TotalTime>
  <Words>108</Words>
  <Application>Microsoft Office PowerPoint</Application>
  <PresentationFormat>Widescreen</PresentationFormat>
  <Paragraphs>37</Paragraphs>
  <Slides>3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FoundrySterling-Medium</vt:lpstr>
      <vt:lpstr>1_Tema di Office</vt:lpstr>
      <vt:lpstr>Diapositiva think-cell</vt:lpstr>
      <vt:lpstr>Presentazione standard di PowerPoint</vt:lpstr>
      <vt:lpstr>Presentazione standard di PowerPoint</vt:lpstr>
      <vt:lpstr>Presentazione standard di PowerPoint</vt:lpstr>
    </vt:vector>
  </TitlesOfParts>
  <Company>Ariston Thermo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Marco Manzone</dc:creator>
  <cp:lastModifiedBy>Acquisti2</cp:lastModifiedBy>
  <cp:revision>461</cp:revision>
  <dcterms:created xsi:type="dcterms:W3CDTF">2019-09-20T09:15:24Z</dcterms:created>
  <dcterms:modified xsi:type="dcterms:W3CDTF">2022-11-11T16:07:32Z</dcterms:modified>
</cp:coreProperties>
</file>